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7"/>
  </p:notesMasterIdLst>
  <p:sldIdLst>
    <p:sldId id="347" r:id="rId3"/>
    <p:sldId id="350" r:id="rId4"/>
    <p:sldId id="296" r:id="rId5"/>
    <p:sldId id="351" r:id="rId6"/>
    <p:sldId id="352" r:id="rId7"/>
    <p:sldId id="353" r:id="rId8"/>
    <p:sldId id="354" r:id="rId9"/>
    <p:sldId id="345" r:id="rId10"/>
    <p:sldId id="358" r:id="rId11"/>
    <p:sldId id="359" r:id="rId12"/>
    <p:sldId id="360" r:id="rId13"/>
    <p:sldId id="361" r:id="rId14"/>
    <p:sldId id="362" r:id="rId15"/>
    <p:sldId id="349"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14</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A (1a-2)</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2550"/>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.How many teenagers from small villages did they ask in the survey?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A.1,000.	B.2,000.	C.3,000.</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.What kind of chores do most teenagers in small villages do?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A.Making the </a:t>
            </a:r>
            <a:r>
              <a:rPr lang="en-US" altLang="zh-CN" sz="2800" smtClean="0">
                <a:solidFill>
                  <a:srgbClr val="000000"/>
                </a:solidFill>
                <a:latin typeface="Times New Roman" panose="02020603050405020304" pitchFamily="18" charset="0"/>
                <a:cs typeface="Times New Roman" panose="02020603050405020304" pitchFamily="18" charset="0"/>
              </a:rPr>
              <a:t>bed.  B.Taking </a:t>
            </a:r>
            <a:r>
              <a:rPr lang="en-US" altLang="zh-CN" sz="2800">
                <a:solidFill>
                  <a:srgbClr val="000000"/>
                </a:solidFill>
                <a:latin typeface="Times New Roman" panose="02020603050405020304" pitchFamily="18" charset="0"/>
                <a:cs typeface="Times New Roman" panose="02020603050405020304" pitchFamily="18" charset="0"/>
              </a:rPr>
              <a:t>out the </a:t>
            </a:r>
            <a:r>
              <a:rPr lang="en-US" altLang="zh-CN" sz="2800" smtClean="0">
                <a:solidFill>
                  <a:srgbClr val="000000"/>
                </a:solidFill>
                <a:latin typeface="Times New Roman" panose="02020603050405020304" pitchFamily="18" charset="0"/>
                <a:cs typeface="Times New Roman" panose="02020603050405020304" pitchFamily="18" charset="0"/>
              </a:rPr>
              <a:t>rubbish.  C.Doing </a:t>
            </a:r>
            <a:r>
              <a:rPr lang="en-US" altLang="zh-CN" sz="2800">
                <a:solidFill>
                  <a:srgbClr val="000000"/>
                </a:solidFill>
                <a:latin typeface="Times New Roman" panose="02020603050405020304" pitchFamily="18" charset="0"/>
                <a:cs typeface="Times New Roman" panose="02020603050405020304" pitchFamily="18" charset="0"/>
              </a:rPr>
              <a:t>the dishes.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.How many teenagers in big cities sweep the floor?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A.600.	</a:t>
            </a:r>
            <a:r>
              <a:rPr lang="en-US" altLang="zh-CN" sz="2800" smtClean="0">
                <a:solidFill>
                  <a:srgbClr val="000000"/>
                </a:solidFill>
                <a:latin typeface="Times New Roman" panose="02020603050405020304" pitchFamily="18" charset="0"/>
                <a:cs typeface="Times New Roman" panose="02020603050405020304" pitchFamily="18" charset="0"/>
              </a:rPr>
              <a:t>	B.750</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C.850</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.Why did they advise parents to give their children some chores to do?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A.Because they thought it would make teenagers’ lives easier.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B.Because they thought it would make the parents happy.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C.Because they thought it would help teenagers take good care of themselves.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0612194" y="322869"/>
            <a:ext cx="51328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 </a:t>
            </a:r>
            <a:endParaRPr lang="zh-CN" altLang="en-US" sz="2800"/>
          </a:p>
        </p:txBody>
      </p:sp>
      <p:sp>
        <p:nvSpPr>
          <p:cNvPr id="4" name="矩形 3"/>
          <p:cNvSpPr/>
          <p:nvPr/>
        </p:nvSpPr>
        <p:spPr>
          <a:xfrm>
            <a:off x="9379295" y="1401655"/>
            <a:ext cx="51328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 </a:t>
            </a:r>
            <a:endParaRPr lang="zh-CN" altLang="en-US" sz="2800"/>
          </a:p>
        </p:txBody>
      </p:sp>
      <p:sp>
        <p:nvSpPr>
          <p:cNvPr id="5" name="矩形 4"/>
          <p:cNvSpPr/>
          <p:nvPr/>
        </p:nvSpPr>
        <p:spPr>
          <a:xfrm>
            <a:off x="8012832" y="2566263"/>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6" name="矩形 5"/>
          <p:cNvSpPr/>
          <p:nvPr/>
        </p:nvSpPr>
        <p:spPr>
          <a:xfrm>
            <a:off x="10786855" y="3675872"/>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377024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20443"/>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二、阅读还原</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根据语篇内容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从下面所给的选项中选出能填入空白处的最佳选项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使短文意思通顺。选项中有一项为多余项。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Lots of students are too busy to help out with housework.So, many parents want to know if they should let their children do chores.Well, there’s no need to worry.</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First, doing chores helps children learn to be independent.Parents can’t stay by their children’s side all the time.</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And these skills will help them be ready for the day when they go to college or take care of their own houses.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454052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79346"/>
            <a:ext cx="11430000" cy="507344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When children finish a chore, they will not only take pride in a well-done job but also have confidence in their ability to do things well.</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Third, doing chores makes it possible for children to develop good relationships with their family, friends and partners.Doing chores together with family can make children care more about their family.And they begin to learn their responsibility in a family or a group.</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They will know that if they work together as a team, things will be finished more quickly and better.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Yes!And it should be on the top of the list.Now, my friends, are you ready to help out at home?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85339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82579"/>
            <a:ext cx="11430000" cy="3392980"/>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A.Should children do chores?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B.Chores are good for children.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C.That helps them build team spirit.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D.Children can’t do chores without their parents’ help.</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E.Second, doing chores helps children build self-confidence.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F.Children need to learn the necessary life skills to be independent.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4277382"/>
            <a:ext cx="2054793"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BFECA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981349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897118"/>
            <a:ext cx="7106433"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一、根据画线部分的发音将以下单词分类</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549604"/>
            <a:ext cx="11430000" cy="1212640"/>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sh</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or</a:t>
            </a:r>
            <a:r>
              <a:rPr lang="en-US" altLang="zh-CN" sz="2800">
                <a:solidFill>
                  <a:srgbClr val="000000"/>
                </a:solidFill>
                <a:latin typeface="Times New Roman" panose="02020603050405020304" pitchFamily="18" charset="0"/>
                <a:cs typeface="Times New Roman" panose="02020603050405020304" pitchFamily="18" charset="0"/>
              </a:rPr>
              <a:t>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dr</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a:t>
            </a:r>
            <a:r>
              <a:rPr lang="en-US" altLang="zh-CN" sz="2800">
                <a:solidFill>
                  <a:srgbClr val="000000"/>
                </a:solidFill>
                <a:latin typeface="Times New Roman" panose="02020603050405020304" pitchFamily="18" charset="0"/>
                <a:cs typeface="Times New Roman" panose="02020603050405020304" pitchFamily="18" charset="0"/>
              </a:rPr>
              <a:t>p</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sp</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or</a:t>
            </a:r>
            <a:r>
              <a:rPr lang="en-US" altLang="zh-CN" sz="2800">
                <a:solidFill>
                  <a:srgbClr val="000000"/>
                </a:solidFill>
                <a:latin typeface="Times New Roman" panose="02020603050405020304" pitchFamily="18" charset="0"/>
                <a:cs typeface="Times New Roman" panose="02020603050405020304" pitchFamily="18" charset="0"/>
              </a:rPr>
              <a:t>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or</a:t>
            </a:r>
            <a:r>
              <a:rPr lang="en-US" altLang="zh-CN" sz="2800">
                <a:solidFill>
                  <a:srgbClr val="000000"/>
                </a:solidFill>
                <a:latin typeface="Times New Roman" panose="02020603050405020304" pitchFamily="18" charset="0"/>
                <a:cs typeface="Times New Roman" panose="02020603050405020304" pitchFamily="18" charset="0"/>
              </a:rPr>
              <a:t>row</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l</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a:t>
            </a:r>
            <a:r>
              <a:rPr lang="en-US" altLang="zh-CN" sz="2800">
                <a:solidFill>
                  <a:srgbClr val="000000"/>
                </a:solidFill>
                <a:latin typeface="Times New Roman" panose="02020603050405020304" pitchFamily="18" charset="0"/>
                <a:cs typeface="Times New Roman" panose="02020603050405020304" pitchFamily="18" charset="0"/>
              </a:rPr>
              <a:t>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sp</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oo</a:t>
            </a:r>
            <a:r>
              <a:rPr lang="en-US" altLang="zh-CN" sz="2800" smtClean="0">
                <a:solidFill>
                  <a:srgbClr val="000000"/>
                </a:solidFill>
                <a:latin typeface="Times New Roman" panose="02020603050405020304" pitchFamily="18" charset="0"/>
                <a:cs typeface="Times New Roman" panose="02020603050405020304" pitchFamily="18" charset="0"/>
              </a:rPr>
              <a:t>n</a:t>
            </a:r>
            <a:r>
              <a:rPr lang="en-US" altLang="zh-CN" sz="2800" smtClean="0">
                <a:solidFill>
                  <a:srgbClr val="000000"/>
                </a:solidFill>
                <a:latin typeface="NEU-BZ-S92"/>
                <a:ea typeface="方正书宋_GBK" panose="03000509000000000000" pitchFamily="65" charset="-122"/>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f</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ar</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n</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oo</a:t>
            </a:r>
            <a:r>
              <a:rPr lang="en-US" altLang="zh-CN" sz="2800">
                <a:solidFill>
                  <a:srgbClr val="000000"/>
                </a:solidFill>
                <a:latin typeface="Times New Roman" panose="02020603050405020304" pitchFamily="18" charset="0"/>
                <a:cs typeface="Times New Roman" panose="02020603050405020304" pitchFamily="18" charset="0"/>
              </a:rPr>
              <a:t>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fl</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oor</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c</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oo</a:t>
            </a:r>
            <a:r>
              <a:rPr lang="en-US" altLang="zh-CN" sz="2800">
                <a:solidFill>
                  <a:srgbClr val="000000"/>
                </a:solidFill>
                <a:latin typeface="Times New Roman" panose="02020603050405020304" pitchFamily="18" charset="0"/>
                <a:cs typeface="Times New Roman" panose="02020603050405020304" pitchFamily="18" charset="0"/>
              </a:rPr>
              <a:t>k</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l</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oo</a:t>
            </a:r>
            <a:r>
              <a:rPr lang="en-US" altLang="zh-CN" sz="2800">
                <a:solidFill>
                  <a:srgbClr val="000000"/>
                </a:solidFill>
                <a:latin typeface="Times New Roman" panose="02020603050405020304" pitchFamily="18" charset="0"/>
                <a:cs typeface="Times New Roman" panose="02020603050405020304" pitchFamily="18" charset="0"/>
              </a:rPr>
              <a:t>k</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u</a:t>
            </a:r>
            <a:r>
              <a:rPr lang="en-US" altLang="zh-CN" sz="2800">
                <a:solidFill>
                  <a:srgbClr val="000000"/>
                </a:solidFill>
                <a:latin typeface="Times New Roman" panose="02020603050405020304" pitchFamily="18" charset="0"/>
                <a:cs typeface="Times New Roman" panose="02020603050405020304" pitchFamily="18" charset="0"/>
              </a:rPr>
              <a:t>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b</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oo</a:t>
            </a:r>
            <a:r>
              <a:rPr lang="en-US" altLang="zh-CN" sz="2800" smtClean="0">
                <a:solidFill>
                  <a:srgbClr val="000000"/>
                </a:solidFill>
                <a:latin typeface="Times New Roman" panose="02020603050405020304" pitchFamily="18" charset="0"/>
                <a:cs typeface="Times New Roman" panose="02020603050405020304" pitchFamily="18" charset="0"/>
              </a:rPr>
              <a:t>k   p</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ar</a:t>
            </a:r>
            <a:r>
              <a:rPr lang="en-US" altLang="zh-CN" sz="2800" smtClean="0">
                <a:solidFill>
                  <a:srgbClr val="000000"/>
                </a:solidFill>
                <a:latin typeface="Times New Roman" panose="02020603050405020304" pitchFamily="18" charset="0"/>
                <a:cs typeface="Times New Roman" panose="02020603050405020304" pitchFamily="18" charset="0"/>
              </a:rPr>
              <a:t>ty</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p</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ar</a:t>
            </a:r>
            <a:r>
              <a:rPr lang="en-US" altLang="zh-CN" sz="2800">
                <a:solidFill>
                  <a:srgbClr val="000000"/>
                </a:solidFill>
                <a:latin typeface="Times New Roman" panose="02020603050405020304" pitchFamily="18" charset="0"/>
                <a:cs typeface="Times New Roman" panose="02020603050405020304" pitchFamily="18" charset="0"/>
              </a:rPr>
              <a:t>k</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bl</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ue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h</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u</a:t>
            </a:r>
            <a:r>
              <a:rPr lang="en-US" altLang="zh-CN" sz="2800">
                <a:solidFill>
                  <a:srgbClr val="000000"/>
                </a:solidFill>
                <a:latin typeface="Times New Roman" panose="02020603050405020304" pitchFamily="18" charset="0"/>
                <a:cs typeface="Times New Roman" panose="02020603050405020304" pitchFamily="18" charset="0"/>
              </a:rPr>
              <a:t>nt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l</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u</a:t>
            </a:r>
            <a:r>
              <a:rPr lang="en-US" altLang="zh-CN" sz="2800">
                <a:solidFill>
                  <a:srgbClr val="000000"/>
                </a:solidFill>
                <a:latin typeface="Times New Roman" panose="02020603050405020304" pitchFamily="18" charset="0"/>
                <a:cs typeface="Times New Roman" panose="02020603050405020304" pitchFamily="18" charset="0"/>
              </a:rPr>
              <a:t>nch</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2762244"/>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NEU-BZ-S92"/>
                <a:ea typeface="NEU-BZ-S92"/>
                <a:cs typeface="Times New Roman" panose="02020603050405020304" pitchFamily="18" charset="0"/>
              </a:rPr>
              <a:t>ɔː</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NEU-BZ-S92"/>
                <a:ea typeface="NEU-BZ-S92"/>
                <a:cs typeface="Times New Roman" panose="02020603050405020304" pitchFamily="18" charset="0"/>
              </a:rPr>
              <a:t>ɒ</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./u</a:t>
            </a:r>
            <a:r>
              <a:rPr lang="en-US" altLang="zh-CN" sz="2800">
                <a:solidFill>
                  <a:srgbClr val="000000"/>
                </a:solidFill>
                <a:latin typeface="NEU-BZ-S92"/>
                <a:ea typeface="NEU-BZ-S92"/>
                <a:cs typeface="Times New Roman" panose="02020603050405020304" pitchFamily="18" charset="0"/>
              </a:rPr>
              <a:t>ː</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NEU-BZ-S92"/>
                <a:ea typeface="NEU-BZ-S92"/>
                <a:cs typeface="Times New Roman" panose="02020603050405020304" pitchFamily="18" charset="0"/>
              </a:rPr>
              <a:t>ʊ</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./ɑ</a:t>
            </a:r>
            <a:r>
              <a:rPr lang="en-US" altLang="zh-CN" sz="2800" smtClean="0">
                <a:solidFill>
                  <a:srgbClr val="000000"/>
                </a:solidFill>
                <a:latin typeface="NEU-BZ-S92"/>
                <a:ea typeface="NEU-BZ-S92"/>
                <a:cs typeface="Times New Roman" panose="02020603050405020304" pitchFamily="18" charset="0"/>
              </a:rPr>
              <a:t>ː</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NEU-BZ-S92"/>
                <a:ea typeface="NEU-BZ-S92"/>
                <a:cs typeface="Times New Roman" panose="02020603050405020304" pitchFamily="18" charset="0"/>
              </a:rPr>
              <a:t>ʌ</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8" name="矩形 17"/>
          <p:cNvSpPr>
            <a:spLocks noChangeAspect="1"/>
          </p:cNvSpPr>
          <p:nvPr/>
        </p:nvSpPr>
        <p:spPr>
          <a:xfrm>
            <a:off x="1531792" y="2740041"/>
            <a:ext cx="3038011"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short</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sport</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floor</a:t>
            </a:r>
            <a:endParaRPr lang="zh-CN" altLang="en-US" sz="2800"/>
          </a:p>
        </p:txBody>
      </p:sp>
      <p:sp>
        <p:nvSpPr>
          <p:cNvPr id="19" name="矩形 18"/>
          <p:cNvSpPr>
            <a:spLocks noChangeAspect="1"/>
          </p:cNvSpPr>
          <p:nvPr/>
        </p:nvSpPr>
        <p:spPr>
          <a:xfrm>
            <a:off x="1531792" y="3260978"/>
            <a:ext cx="3038011"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drop</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borrow</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lot</a:t>
            </a:r>
            <a:endParaRPr lang="zh-CN" altLang="en-US" sz="2800"/>
          </a:p>
        </p:txBody>
      </p:sp>
      <p:sp>
        <p:nvSpPr>
          <p:cNvPr id="20" name="矩形 19"/>
          <p:cNvSpPr>
            <a:spLocks noChangeAspect="1"/>
          </p:cNvSpPr>
          <p:nvPr/>
        </p:nvSpPr>
        <p:spPr>
          <a:xfrm>
            <a:off x="1531792" y="3851093"/>
            <a:ext cx="3095719"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spoon</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noon</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blue</a:t>
            </a:r>
            <a:endParaRPr lang="zh-CN" altLang="en-US" sz="2800"/>
          </a:p>
        </p:txBody>
      </p:sp>
      <p:sp>
        <p:nvSpPr>
          <p:cNvPr id="21" name="矩形 20"/>
          <p:cNvSpPr>
            <a:spLocks noChangeAspect="1"/>
          </p:cNvSpPr>
          <p:nvPr/>
        </p:nvSpPr>
        <p:spPr>
          <a:xfrm>
            <a:off x="1531792" y="4413126"/>
            <a:ext cx="2956259"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cook</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look</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book</a:t>
            </a:r>
            <a:endParaRPr lang="zh-CN" altLang="en-US" sz="2800"/>
          </a:p>
        </p:txBody>
      </p:sp>
      <p:sp>
        <p:nvSpPr>
          <p:cNvPr id="22" name="矩形 21"/>
          <p:cNvSpPr>
            <a:spLocks noChangeAspect="1"/>
          </p:cNvSpPr>
          <p:nvPr/>
        </p:nvSpPr>
        <p:spPr>
          <a:xfrm>
            <a:off x="1531792" y="4950216"/>
            <a:ext cx="2677336"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far</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party</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park</a:t>
            </a:r>
            <a:endParaRPr lang="zh-CN" altLang="en-US" sz="2800"/>
          </a:p>
        </p:txBody>
      </p:sp>
      <p:sp>
        <p:nvSpPr>
          <p:cNvPr id="23" name="矩形 22"/>
          <p:cNvSpPr>
            <a:spLocks noChangeAspect="1"/>
          </p:cNvSpPr>
          <p:nvPr/>
        </p:nvSpPr>
        <p:spPr>
          <a:xfrm>
            <a:off x="1531792" y="5530869"/>
            <a:ext cx="2795958"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but</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hunt</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lunch</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randombar(horizontal)">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randombar(horizontal)">
                                      <p:cBhvr>
                                        <p:cTn id="20" dur="500"/>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randombar(horizontal)">
                                      <p:cBhvr>
                                        <p:cTn id="25" dur="500"/>
                                        <p:tgtEl>
                                          <p:spTgt spid="20"/>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randombar(horizontal)">
                                      <p:cBhvr>
                                        <p:cTn id="30" dur="500"/>
                                        <p:tgtEl>
                                          <p:spTgt spid="21"/>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randombar(horizontal)">
                                      <p:cBhvr>
                                        <p:cTn id="35" dur="500"/>
                                        <p:tgtEl>
                                          <p:spTgt spid="22"/>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randombar(horizontal)">
                                      <p:cBhvr>
                                        <p:cTn id="4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64839"/>
            <a:ext cx="11430000" cy="395313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.I’m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p</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my clothes and shoes slowly for the school trip.</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洗手间</a:t>
            </a:r>
            <a:r>
              <a:rPr lang="en-US" altLang="zh-CN" sz="2800">
                <a:solidFill>
                  <a:srgbClr val="000000"/>
                </a:solidFill>
                <a:latin typeface="Times New Roman" panose="02020603050405020304" pitchFamily="18" charset="0"/>
                <a:cs typeface="Times New Roman" panose="02020603050405020304" pitchFamily="18" charset="0"/>
              </a:rPr>
              <a:t>) has a white sink and a clean toilet.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.Please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these apples into two groups, big ones and small ones.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.My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卧室</a:t>
            </a:r>
            <a:r>
              <a:rPr lang="en-US" altLang="zh-CN" sz="2800">
                <a:solidFill>
                  <a:srgbClr val="000000"/>
                </a:solidFill>
                <a:latin typeface="Times New Roman" panose="02020603050405020304" pitchFamily="18" charset="0"/>
                <a:cs typeface="Times New Roman" panose="02020603050405020304" pitchFamily="18" charset="0"/>
              </a:rPr>
              <a:t>) has a nice bed and a big window.</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.We like to stand on 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阳台</a:t>
            </a:r>
            <a:r>
              <a:rPr lang="en-US" altLang="zh-CN" sz="2800">
                <a:solidFill>
                  <a:srgbClr val="000000"/>
                </a:solidFill>
                <a:latin typeface="Times New Roman" panose="02020603050405020304" pitchFamily="18" charset="0"/>
                <a:cs typeface="Times New Roman" panose="02020603050405020304" pitchFamily="18" charset="0"/>
              </a:rPr>
              <a:t>) and look at the flowers in the garden.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1634534" y="1482851"/>
            <a:ext cx="131959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packing</a:t>
            </a:r>
            <a:endParaRPr lang="zh-CN" altLang="en-US" sz="2800"/>
          </a:p>
        </p:txBody>
      </p:sp>
      <p:sp>
        <p:nvSpPr>
          <p:cNvPr id="4" name="矩形 3"/>
          <p:cNvSpPr>
            <a:spLocks noChangeAspect="1"/>
          </p:cNvSpPr>
          <p:nvPr/>
        </p:nvSpPr>
        <p:spPr>
          <a:xfrm>
            <a:off x="1634534" y="2062507"/>
            <a:ext cx="156004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bathroom</a:t>
            </a:r>
            <a:endParaRPr lang="zh-CN" altLang="en-US" sz="2800"/>
          </a:p>
        </p:txBody>
      </p:sp>
      <p:sp>
        <p:nvSpPr>
          <p:cNvPr id="5" name="矩形 4"/>
          <p:cNvSpPr>
            <a:spLocks noChangeAspect="1"/>
          </p:cNvSpPr>
          <p:nvPr/>
        </p:nvSpPr>
        <p:spPr>
          <a:xfrm>
            <a:off x="1932485" y="2635100"/>
            <a:ext cx="72327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sort</a:t>
            </a:r>
            <a:endParaRPr lang="zh-CN" altLang="en-US" sz="2800"/>
          </a:p>
        </p:txBody>
      </p:sp>
      <p:sp>
        <p:nvSpPr>
          <p:cNvPr id="6" name="矩形 5"/>
          <p:cNvSpPr>
            <a:spLocks noChangeAspect="1"/>
          </p:cNvSpPr>
          <p:nvPr/>
        </p:nvSpPr>
        <p:spPr>
          <a:xfrm>
            <a:off x="1570847" y="3195373"/>
            <a:ext cx="1819729"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bedroom</a:t>
            </a:r>
            <a:r>
              <a:rPr lang="zh-CN" altLang="en-US" sz="2800">
                <a:solidFill>
                  <a:srgbClr val="FF0000"/>
                </a:solidFill>
                <a:latin typeface="Times New Roman" panose="02020603050405020304" pitchFamily="18" charset="0"/>
              </a:rPr>
              <a:t>　</a:t>
            </a:r>
            <a:endParaRPr lang="zh-CN" altLang="en-US" sz="2800"/>
          </a:p>
        </p:txBody>
      </p:sp>
      <p:sp>
        <p:nvSpPr>
          <p:cNvPr id="7" name="矩形 6"/>
          <p:cNvSpPr>
            <a:spLocks noChangeAspect="1"/>
          </p:cNvSpPr>
          <p:nvPr/>
        </p:nvSpPr>
        <p:spPr>
          <a:xfrm>
            <a:off x="4296819" y="3712025"/>
            <a:ext cx="131959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balcony</a:t>
            </a:r>
            <a:endParaRPr lang="zh-CN" altLang="en-US" sz="2800"/>
          </a:p>
        </p:txBody>
      </p:sp>
    </p:spTree>
    <p:extLst>
      <p:ext uri="{BB962C8B-B14F-4D97-AF65-F5344CB8AC3E}">
        <p14:creationId xmlns:p14="http://schemas.microsoft.com/office/powerpoint/2010/main" val="946303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78230"/>
            <a:ext cx="11430000" cy="62540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晚饭后</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我可以和我的朋友们一起闲逛吗</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Can I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with </a:t>
            </a:r>
            <a:r>
              <a:rPr lang="en-US" altLang="zh-CN" sz="2800">
                <a:solidFill>
                  <a:srgbClr val="000000"/>
                </a:solidFill>
                <a:latin typeface="Times New Roman" panose="02020603050405020304" pitchFamily="18" charset="0"/>
                <a:cs typeface="Times New Roman" panose="02020603050405020304" pitchFamily="18" charset="0"/>
              </a:rPr>
              <a:t>my friends after dinner?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他必须先打包他的书籍。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 has to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his </a:t>
            </a:r>
            <a:r>
              <a:rPr lang="en-US" altLang="zh-CN" sz="2800">
                <a:solidFill>
                  <a:srgbClr val="000000"/>
                </a:solidFill>
                <a:latin typeface="Times New Roman" panose="02020603050405020304" pitchFamily="18" charset="0"/>
                <a:cs typeface="Times New Roman" panose="02020603050405020304" pitchFamily="18" charset="0"/>
              </a:rPr>
              <a:t>books first.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我能把我的东西放进那些盒子里分类吗</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Can I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my things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those boxes?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我们可以在客厅里养一些鱼吗</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in </a:t>
            </a:r>
            <a:r>
              <a:rPr lang="en-US" altLang="zh-CN" sz="2800">
                <a:solidFill>
                  <a:srgbClr val="000000"/>
                </a:solidFill>
                <a:latin typeface="Times New Roman" panose="02020603050405020304" pitchFamily="18" charset="0"/>
                <a:cs typeface="Times New Roman" panose="02020603050405020304" pitchFamily="18" charset="0"/>
              </a:rPr>
              <a:t>the living room?</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请问你能帮我悬挂这些照片吗</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you please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the </a:t>
            </a:r>
            <a:r>
              <a:rPr lang="en-US" altLang="zh-CN" sz="2800">
                <a:solidFill>
                  <a:srgbClr val="000000"/>
                </a:solidFill>
                <a:latin typeface="Times New Roman" panose="02020603050405020304" pitchFamily="18" charset="0"/>
                <a:cs typeface="Times New Roman" panose="02020603050405020304" pitchFamily="18" charset="0"/>
              </a:rPr>
              <a:t>photos?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1707731" y="1277050"/>
            <a:ext cx="232788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hang </a:t>
            </a:r>
            <a:r>
              <a:rPr lang="en-US" altLang="zh-CN" sz="2800" smtClean="0">
                <a:solidFill>
                  <a:srgbClr val="FF0000"/>
                </a:solidFill>
                <a:latin typeface="Times New Roman" panose="02020603050405020304" pitchFamily="18" charset="0"/>
              </a:rPr>
              <a:t>          out</a:t>
            </a:r>
            <a:endParaRPr lang="zh-CN" altLang="en-US" sz="2800"/>
          </a:p>
        </p:txBody>
      </p:sp>
      <p:sp>
        <p:nvSpPr>
          <p:cNvPr id="4" name="矩形 3"/>
          <p:cNvSpPr>
            <a:spLocks noChangeAspect="1"/>
          </p:cNvSpPr>
          <p:nvPr/>
        </p:nvSpPr>
        <p:spPr>
          <a:xfrm>
            <a:off x="2355003" y="2375870"/>
            <a:ext cx="220765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pack </a:t>
            </a:r>
            <a:r>
              <a:rPr lang="en-US" altLang="zh-CN" sz="2800" smtClean="0">
                <a:solidFill>
                  <a:srgbClr val="FF0000"/>
                </a:solidFill>
                <a:latin typeface="Times New Roman" panose="02020603050405020304" pitchFamily="18" charset="0"/>
              </a:rPr>
              <a:t>          up</a:t>
            </a:r>
            <a:endParaRPr lang="zh-CN" altLang="en-US" sz="2800"/>
          </a:p>
        </p:txBody>
      </p:sp>
      <p:sp>
        <p:nvSpPr>
          <p:cNvPr id="5" name="矩形 4"/>
          <p:cNvSpPr>
            <a:spLocks noChangeAspect="1"/>
          </p:cNvSpPr>
          <p:nvPr/>
        </p:nvSpPr>
        <p:spPr>
          <a:xfrm>
            <a:off x="1827956" y="3497778"/>
            <a:ext cx="3983783"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sort                             into</a:t>
            </a:r>
            <a:endParaRPr lang="zh-CN" altLang="en-US" sz="2800"/>
          </a:p>
        </p:txBody>
      </p:sp>
      <p:sp>
        <p:nvSpPr>
          <p:cNvPr id="6" name="矩形 5"/>
          <p:cNvSpPr>
            <a:spLocks noChangeAspect="1"/>
          </p:cNvSpPr>
          <p:nvPr/>
        </p:nvSpPr>
        <p:spPr>
          <a:xfrm>
            <a:off x="769717" y="4660315"/>
            <a:ext cx="106150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Could</a:t>
            </a:r>
            <a:endParaRPr lang="zh-CN" altLang="en-US" sz="2800"/>
          </a:p>
        </p:txBody>
      </p:sp>
      <p:sp>
        <p:nvSpPr>
          <p:cNvPr id="7" name="矩形 6"/>
          <p:cNvSpPr>
            <a:spLocks noChangeAspect="1"/>
          </p:cNvSpPr>
          <p:nvPr/>
        </p:nvSpPr>
        <p:spPr>
          <a:xfrm>
            <a:off x="3194418" y="4660315"/>
            <a:ext cx="4251485"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feed </a:t>
            </a:r>
            <a:r>
              <a:rPr lang="en-US" altLang="zh-CN" sz="2800" smtClean="0">
                <a:solidFill>
                  <a:srgbClr val="FF0000"/>
                </a:solidFill>
                <a:latin typeface="Times New Roman" panose="02020603050405020304" pitchFamily="18" charset="0"/>
              </a:rPr>
              <a:t>         some              fish</a:t>
            </a:r>
            <a:endParaRPr lang="zh-CN" altLang="en-US" sz="2800"/>
          </a:p>
        </p:txBody>
      </p:sp>
      <p:sp>
        <p:nvSpPr>
          <p:cNvPr id="8" name="矩形 7"/>
          <p:cNvSpPr>
            <a:spLocks noChangeAspect="1"/>
          </p:cNvSpPr>
          <p:nvPr/>
        </p:nvSpPr>
        <p:spPr>
          <a:xfrm>
            <a:off x="523138" y="5765499"/>
            <a:ext cx="106150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Could</a:t>
            </a:r>
            <a:endParaRPr lang="zh-CN" altLang="en-US" sz="2800"/>
          </a:p>
        </p:txBody>
      </p:sp>
      <p:sp>
        <p:nvSpPr>
          <p:cNvPr id="9" name="矩形 8"/>
          <p:cNvSpPr>
            <a:spLocks noChangeAspect="1"/>
          </p:cNvSpPr>
          <p:nvPr/>
        </p:nvSpPr>
        <p:spPr>
          <a:xfrm>
            <a:off x="3568722" y="5695278"/>
            <a:ext cx="80182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help</a:t>
            </a:r>
            <a:endParaRPr lang="zh-CN" altLang="en-US" sz="2800"/>
          </a:p>
        </p:txBody>
      </p:sp>
      <p:sp>
        <p:nvSpPr>
          <p:cNvPr id="10" name="矩形 9"/>
          <p:cNvSpPr>
            <a:spLocks noChangeAspect="1"/>
          </p:cNvSpPr>
          <p:nvPr/>
        </p:nvSpPr>
        <p:spPr>
          <a:xfrm>
            <a:off x="5495089" y="5695278"/>
            <a:ext cx="240803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hang </a:t>
            </a:r>
            <a:r>
              <a:rPr lang="en-US" altLang="zh-CN" sz="2800" smtClean="0">
                <a:solidFill>
                  <a:srgbClr val="FF0000"/>
                </a:solidFill>
                <a:latin typeface="Times New Roman" panose="02020603050405020304" pitchFamily="18" charset="0"/>
              </a:rPr>
              <a:t>            up</a:t>
            </a:r>
            <a:endParaRPr lang="zh-CN" altLang="en-US" sz="2800"/>
          </a:p>
        </p:txBody>
      </p:sp>
    </p:spTree>
    <p:extLst>
      <p:ext uri="{BB962C8B-B14F-4D97-AF65-F5344CB8AC3E}">
        <p14:creationId xmlns:p14="http://schemas.microsoft.com/office/powerpoint/2010/main" val="798599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randombar(horizontal)">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randombar(horizontal)">
                                      <p:cBhvr>
                                        <p:cTn id="30" dur="500"/>
                                        <p:tgtEl>
                                          <p:spTgt spid="8"/>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randombar(horizontal)">
                                      <p:cBhvr>
                                        <p:cTn id="33" dur="500"/>
                                        <p:tgtEl>
                                          <p:spTgt spid="9"/>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randombar(horizontal)">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1514"/>
            <a:ext cx="11430000" cy="6632650"/>
          </a:xfrm>
          <a:prstGeom prst="rect">
            <a:avLst/>
          </a:prstGeom>
        </p:spPr>
        <p:txBody>
          <a:bodyPr>
            <a:spAutoFit/>
          </a:bodyPr>
          <a:lstStyle/>
          <a:p>
            <a:pPr>
              <a:lnSpc>
                <a:spcPct val="114000"/>
              </a:lnSpc>
              <a:spcAft>
                <a:spcPts val="0"/>
              </a:spcAft>
              <a:tabLst>
                <a:tab pos="1188085" algn="l"/>
                <a:tab pos="2163445" algn="l"/>
                <a:tab pos="3142615" algn="l"/>
                <a:tab pos="4190365" algn="l"/>
              </a:tabLst>
            </a:pPr>
            <a:r>
              <a:rPr lang="zh-CN" altLang="zh-CN" sz="2500">
                <a:solidFill>
                  <a:srgbClr val="000000"/>
                </a:solidFill>
                <a:latin typeface="Arial" panose="020B0604020202020204" pitchFamily="34" charset="0"/>
                <a:ea typeface="黑体" panose="02010609060101010101" pitchFamily="49" charset="-122"/>
                <a:cs typeface="Times New Roman" panose="02020603050405020304" pitchFamily="18" charset="0"/>
              </a:rPr>
              <a:t>四、补全对话</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500" smtClean="0">
                <a:solidFill>
                  <a:srgbClr val="000000"/>
                </a:solidFill>
                <a:latin typeface="Times New Roman" panose="02020603050405020304" pitchFamily="18" charset="0"/>
                <a:cs typeface="Times New Roman" panose="02020603050405020304" pitchFamily="18" charset="0"/>
              </a:rPr>
              <a:t>         </a:t>
            </a:r>
            <a:r>
              <a:rPr lang="zh-CN" altLang="zh-CN" sz="2500" smtClean="0">
                <a:solidFill>
                  <a:srgbClr val="000000"/>
                </a:solidFill>
                <a:latin typeface="Times New Roman" panose="02020603050405020304" pitchFamily="18" charset="0"/>
                <a:cs typeface="Times New Roman" panose="02020603050405020304" pitchFamily="18" charset="0"/>
              </a:rPr>
              <a:t>阅</a:t>
            </a:r>
            <a:r>
              <a:rPr lang="zh-CN" altLang="zh-CN" sz="2500">
                <a:solidFill>
                  <a:srgbClr val="000000"/>
                </a:solidFill>
                <a:latin typeface="Times New Roman" panose="02020603050405020304" pitchFamily="18" charset="0"/>
                <a:cs typeface="Times New Roman" panose="02020603050405020304" pitchFamily="18" charset="0"/>
              </a:rPr>
              <a:t>读下面的对话</a:t>
            </a:r>
            <a:r>
              <a:rPr lang="en-US" altLang="zh-CN" sz="2500">
                <a:solidFill>
                  <a:srgbClr val="000000"/>
                </a:solidFill>
                <a:latin typeface="Times New Roman" panose="02020603050405020304" pitchFamily="18" charset="0"/>
                <a:cs typeface="Times New Roman" panose="02020603050405020304" pitchFamily="18" charset="0"/>
              </a:rPr>
              <a:t>,</a:t>
            </a:r>
            <a:r>
              <a:rPr lang="zh-CN" altLang="zh-CN" sz="2500">
                <a:solidFill>
                  <a:srgbClr val="000000"/>
                </a:solidFill>
                <a:latin typeface="Times New Roman" panose="02020603050405020304" pitchFamily="18" charset="0"/>
                <a:cs typeface="Times New Roman" panose="02020603050405020304" pitchFamily="18" charset="0"/>
              </a:rPr>
              <a:t>根据上下文</a:t>
            </a:r>
            <a:r>
              <a:rPr lang="en-US" altLang="zh-CN" sz="2500">
                <a:solidFill>
                  <a:srgbClr val="000000"/>
                </a:solidFill>
                <a:latin typeface="Times New Roman" panose="02020603050405020304" pitchFamily="18" charset="0"/>
                <a:cs typeface="Times New Roman" panose="02020603050405020304" pitchFamily="18" charset="0"/>
              </a:rPr>
              <a:t>,</a:t>
            </a:r>
            <a:r>
              <a:rPr lang="zh-CN" altLang="zh-CN" sz="2500">
                <a:solidFill>
                  <a:srgbClr val="000000"/>
                </a:solidFill>
                <a:latin typeface="Times New Roman" panose="02020603050405020304" pitchFamily="18" charset="0"/>
                <a:cs typeface="Times New Roman" panose="02020603050405020304" pitchFamily="18" charset="0"/>
              </a:rPr>
              <a:t>选择恰当的选项补全对话</a:t>
            </a:r>
            <a:r>
              <a:rPr lang="en-US" altLang="zh-CN" sz="2500">
                <a:solidFill>
                  <a:srgbClr val="000000"/>
                </a:solidFill>
                <a:latin typeface="Times New Roman" panose="02020603050405020304" pitchFamily="18" charset="0"/>
                <a:cs typeface="Times New Roman" panose="02020603050405020304" pitchFamily="18" charset="0"/>
              </a:rPr>
              <a:t>,</a:t>
            </a:r>
            <a:r>
              <a:rPr lang="zh-CN" altLang="zh-CN" sz="2500">
                <a:solidFill>
                  <a:srgbClr val="000000"/>
                </a:solidFill>
                <a:latin typeface="Times New Roman" panose="02020603050405020304" pitchFamily="18" charset="0"/>
                <a:cs typeface="Times New Roman" panose="02020603050405020304" pitchFamily="18" charset="0"/>
              </a:rPr>
              <a:t>使句意完整、符合逻辑。</a:t>
            </a:r>
            <a:r>
              <a:rPr lang="en-US" altLang="zh-CN" sz="2500">
                <a:solidFill>
                  <a:srgbClr val="000000"/>
                </a:solidFill>
                <a:latin typeface="Times New Roman" panose="02020603050405020304" pitchFamily="18" charset="0"/>
                <a:cs typeface="Times New Roman" panose="02020603050405020304" pitchFamily="18" charset="0"/>
              </a:rPr>
              <a:t>(</a:t>
            </a:r>
            <a:r>
              <a:rPr lang="zh-CN" altLang="zh-CN" sz="2500">
                <a:solidFill>
                  <a:srgbClr val="000000"/>
                </a:solidFill>
                <a:latin typeface="Times New Roman" panose="02020603050405020304" pitchFamily="18" charset="0"/>
                <a:cs typeface="Times New Roman" panose="02020603050405020304" pitchFamily="18" charset="0"/>
              </a:rPr>
              <a:t>其中有两项为多余选项</a:t>
            </a:r>
            <a:r>
              <a:rPr lang="en-US" altLang="zh-CN" sz="2500">
                <a:solidFill>
                  <a:srgbClr val="000000"/>
                </a:solidFill>
                <a:latin typeface="Times New Roman" panose="02020603050405020304" pitchFamily="18" charset="0"/>
                <a:cs typeface="Times New Roman" panose="02020603050405020304" pitchFamily="18" charset="0"/>
              </a:rPr>
              <a:t>)</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14000"/>
              </a:lnSpc>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A:Mario, are these your clothes?</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14000"/>
              </a:lnSpc>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B:Yes, mum.</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14000"/>
              </a:lnSpc>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A:</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14000"/>
              </a:lnSpc>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B:OK, mum.</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14000"/>
              </a:lnSpc>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A:Who are you writing to?</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14000"/>
              </a:lnSpc>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B:My best friend, Jimmy.</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a:solidFill>
                  <a:srgbClr val="000000"/>
                </a:solidFill>
                <a:latin typeface="Times New Roman" panose="02020603050405020304" pitchFamily="18" charset="0"/>
                <a:cs typeface="Times New Roman" panose="02020603050405020304" pitchFamily="18" charset="0"/>
              </a:rPr>
              <a:t> I really feel sorry for that now.</a:t>
            </a:r>
            <a:r>
              <a:rPr lang="en-US" altLang="zh-CN" sz="25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14000"/>
              </a:lnSpc>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A:I think this is a good way to solve your problem, boy.</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14000"/>
              </a:lnSpc>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B:Yes.</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14000"/>
              </a:lnSpc>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A:What for?</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14000"/>
              </a:lnSpc>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B:I lost my dictionary and I want a new one.</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14000"/>
              </a:lnSpc>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A:No problem.</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14000"/>
              </a:lnSpc>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B:OK.Thanks, mum!</a:t>
            </a:r>
            <a:endParaRPr lang="zh-CN" altLang="zh-CN" sz="25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717851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47032"/>
            <a:ext cx="11430000" cy="3953133"/>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A.But could I finish my letter first?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B.I had a fight with him this morning.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C.Could you wash them by yourself?</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D.Could I borrow some money from you, mum?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E.Don’t fight with your friend.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F.Don’t forget to wash your clothes after finishing the letter.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G.How many clothes are there in the bathroom?</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5000165"/>
            <a:ext cx="2114681"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CABDF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30650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943866"/>
            <a:ext cx="11430000" cy="5237844"/>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6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600">
                <a:solidFill>
                  <a:srgbClr val="000000"/>
                </a:solidFill>
                <a:latin typeface="Times New Roman" panose="02020603050405020304" pitchFamily="18" charset="0"/>
                <a:cs typeface="Times New Roman" panose="02020603050405020304" pitchFamily="18" charset="0"/>
              </a:rPr>
              <a:t>阅读下面语篇</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a:solidFill>
                  <a:srgbClr val="000000"/>
                </a:solidFill>
                <a:latin typeface="Times New Roman" panose="02020603050405020304" pitchFamily="18" charset="0"/>
                <a:cs typeface="Times New Roman" panose="02020603050405020304" pitchFamily="18" charset="0"/>
              </a:rPr>
              <a:t>从每题所给的</a:t>
            </a:r>
            <a:r>
              <a:rPr lang="en-US" altLang="zh-CN" sz="2600">
                <a:solidFill>
                  <a:srgbClr val="000000"/>
                </a:solidFill>
                <a:latin typeface="Times New Roman" panose="02020603050405020304" pitchFamily="18" charset="0"/>
                <a:cs typeface="Times New Roman" panose="02020603050405020304" pitchFamily="18" charset="0"/>
              </a:rPr>
              <a:t>A</a:t>
            </a:r>
            <a:r>
              <a:rPr lang="zh-CN" altLang="zh-CN" sz="2600">
                <a:solidFill>
                  <a:srgbClr val="000000"/>
                </a:solidFill>
                <a:latin typeface="Times New Roman" panose="02020603050405020304" pitchFamily="18" charset="0"/>
                <a:cs typeface="Times New Roman" panose="02020603050405020304" pitchFamily="18" charset="0"/>
              </a:rPr>
              <a:t>、</a:t>
            </a:r>
            <a:r>
              <a:rPr lang="en-US" altLang="zh-CN" sz="2600">
                <a:solidFill>
                  <a:srgbClr val="000000"/>
                </a:solidFill>
                <a:latin typeface="Times New Roman" panose="02020603050405020304" pitchFamily="18" charset="0"/>
                <a:cs typeface="Times New Roman" panose="02020603050405020304" pitchFamily="18" charset="0"/>
              </a:rPr>
              <a:t>B</a:t>
            </a:r>
            <a:r>
              <a:rPr lang="zh-CN" altLang="zh-CN" sz="2600">
                <a:solidFill>
                  <a:srgbClr val="000000"/>
                </a:solidFill>
                <a:latin typeface="Times New Roman" panose="02020603050405020304" pitchFamily="18" charset="0"/>
                <a:cs typeface="Times New Roman" panose="02020603050405020304" pitchFamily="18" charset="0"/>
              </a:rPr>
              <a:t>、</a:t>
            </a:r>
            <a:r>
              <a:rPr lang="en-US" altLang="zh-CN" sz="2600">
                <a:solidFill>
                  <a:srgbClr val="000000"/>
                </a:solidFill>
                <a:latin typeface="Times New Roman" panose="02020603050405020304" pitchFamily="18" charset="0"/>
                <a:cs typeface="Times New Roman" panose="02020603050405020304" pitchFamily="18" charset="0"/>
              </a:rPr>
              <a:t>C</a:t>
            </a:r>
            <a:r>
              <a:rPr lang="zh-CN" altLang="zh-CN" sz="2600">
                <a:solidFill>
                  <a:srgbClr val="000000"/>
                </a:solidFill>
                <a:latin typeface="Times New Roman" panose="02020603050405020304" pitchFamily="18" charset="0"/>
                <a:cs typeface="Times New Roman" panose="02020603050405020304" pitchFamily="18" charset="0"/>
              </a:rPr>
              <a:t>三个选项中</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a:solidFill>
                  <a:srgbClr val="000000"/>
                </a:solidFill>
                <a:latin typeface="Times New Roman" panose="02020603050405020304" pitchFamily="18" charset="0"/>
                <a:cs typeface="Times New Roman" panose="02020603050405020304" pitchFamily="18" charset="0"/>
              </a:rPr>
              <a:t>选出最佳选项。</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Do teenagers in small villages do chores at home?How about the teenagers in big cities?Here is a survey.We asked 4,000 teenagers in China several questions.Half of them come from big cities like Beijing, Shanghai and Guangzhou.The others are from small villages.We made a diagram (</a:t>
            </a:r>
            <a:r>
              <a:rPr lang="zh-CN" altLang="zh-CN" sz="2600">
                <a:solidFill>
                  <a:srgbClr val="000000"/>
                </a:solidFill>
                <a:latin typeface="Times New Roman" panose="02020603050405020304" pitchFamily="18" charset="0"/>
                <a:cs typeface="Times New Roman" panose="02020603050405020304" pitchFamily="18" charset="0"/>
              </a:rPr>
              <a:t>图表</a:t>
            </a:r>
            <a:r>
              <a:rPr lang="en-US" altLang="zh-CN" sz="2600">
                <a:solidFill>
                  <a:srgbClr val="000000"/>
                </a:solidFill>
                <a:latin typeface="Times New Roman" panose="02020603050405020304" pitchFamily="18" charset="0"/>
                <a:cs typeface="Times New Roman" panose="02020603050405020304" pitchFamily="18" charset="0"/>
              </a:rPr>
              <a:t>) of the result of our survey.Let’s have a look at it.We found out that teenagers from small villages do more chores than those from big cities.Maybe it is because they live a harder life.Our advice for parents in big cities is that parents should give their children some chores to do.Doing chores teaches teenagers to take care of themselves.</a:t>
            </a:r>
            <a:endParaRPr lang="zh-CN" altLang="zh-CN" sz="26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noChangeAspect="1"/>
          </p:cNvGraphicFramePr>
          <p:nvPr>
            <p:extLst>
              <p:ext uri="{D42A27DB-BD31-4B8C-83A1-F6EECF244321}">
                <p14:modId xmlns:p14="http://schemas.microsoft.com/office/powerpoint/2010/main" val="3306843182"/>
              </p:ext>
            </p:extLst>
          </p:nvPr>
        </p:nvGraphicFramePr>
        <p:xfrm>
          <a:off x="381000" y="1105157"/>
          <a:ext cx="11430000" cy="3413760"/>
        </p:xfrm>
        <a:graphic>
          <a:graphicData uri="http://schemas.openxmlformats.org/drawingml/2006/table">
            <a:tbl>
              <a:tblPr firstRow="1" firstCol="1" bandRow="1"/>
              <a:tblGrid>
                <a:gridCol w="3810000"/>
                <a:gridCol w="3810000"/>
                <a:gridCol w="3810000"/>
              </a:tblGrid>
              <a:tr h="0">
                <a:tc>
                  <a:txBody>
                    <a:bodyPr/>
                    <a:lstStyle/>
                    <a:p>
                      <a:pPr>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Chores</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Number</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teenagers</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out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small</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villages</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33020" marR="33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Number</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teenagers</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out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big</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cities</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33020" marR="3302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take out the </a:t>
                      </a:r>
                      <a:r>
                        <a:rPr lang="en-US"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rubbish</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44450" marR="4445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1,600</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1,000</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sweep the floor</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44450" marR="4445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1,200</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850</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make the bed</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44450" marR="4445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1,400</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750</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 the dishes</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44450" marR="4445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1,100</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600</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fold the clothes</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44450" marR="4445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900</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1,500</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560497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494</TotalTime>
  <Words>641</Words>
  <Application>Microsoft Office PowerPoint</Application>
  <PresentationFormat>宽屏</PresentationFormat>
  <Paragraphs>124</Paragraphs>
  <Slides>14</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14</vt:i4>
      </vt:variant>
    </vt:vector>
  </HeadingPairs>
  <TitlesOfParts>
    <vt:vector size="26"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69</cp:revision>
  <dcterms:created xsi:type="dcterms:W3CDTF">2021-07-19T03:09:34Z</dcterms:created>
  <dcterms:modified xsi:type="dcterms:W3CDTF">2025-09-15T06:04:27Z</dcterms:modified>
</cp:coreProperties>
</file>